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75" r:id="rId2"/>
    <p:sldId id="256" r:id="rId3"/>
    <p:sldId id="288" r:id="rId4"/>
    <p:sldId id="296" r:id="rId5"/>
    <p:sldId id="297" r:id="rId6"/>
    <p:sldId id="298" r:id="rId7"/>
    <p:sldId id="274" r:id="rId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FDCD7D-9C8B-4798-8A10-4DC21961AE7A}"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pPr rtl="1"/>
          <a:endParaRPr lang="ar-EG"/>
        </a:p>
      </dgm:t>
    </dgm:pt>
    <dgm:pt modelId="{6DBD512F-FC0E-4E0B-A0F4-60CEF4D7BC6C}">
      <dgm:prSet custT="1"/>
      <dgm:spPr/>
      <dgm:t>
        <a:bodyPr/>
        <a:lstStyle/>
        <a:p>
          <a:pPr rtl="1"/>
          <a:r>
            <a:rPr lang="ar-EG" sz="2000" b="0" dirty="0" smtClean="0"/>
            <a:t> </a:t>
          </a:r>
          <a:r>
            <a:rPr lang="ar-EG" sz="2000" b="1" dirty="0" smtClean="0"/>
            <a:t>الخدمات التعليمية </a:t>
          </a:r>
          <a:r>
            <a:rPr lang="ar-EG" sz="2000" b="0" dirty="0" smtClean="0"/>
            <a:t>: تقدم الشبكة خدمات تعليمية من خلال برنامج العربية بالراديو والتي تحظى دروسه باستقطاب جانب كبير من الجمهور خاصة في المناطق ذات الكثافة لتغطى السكان وتسعى الشبكة حالياً لتقديم البرامج للعربية بالراديو للغات الوطنية للمناطق المستهدفة.</a:t>
          </a:r>
          <a:endParaRPr lang="ar-EG" sz="2000" b="0" dirty="0"/>
        </a:p>
      </dgm:t>
    </dgm:pt>
    <dgm:pt modelId="{40984CAE-0B71-4A18-81D1-E99F97F333B5}" type="parTrans" cxnId="{B091E1ED-C48A-43C9-8751-36C438C91E7D}">
      <dgm:prSet/>
      <dgm:spPr/>
      <dgm:t>
        <a:bodyPr/>
        <a:lstStyle/>
        <a:p>
          <a:pPr rtl="1"/>
          <a:endParaRPr lang="ar-EG"/>
        </a:p>
      </dgm:t>
    </dgm:pt>
    <dgm:pt modelId="{0182DC40-9D93-4B7E-8EB0-38ED8A1A06A5}" type="sibTrans" cxnId="{B091E1ED-C48A-43C9-8751-36C438C91E7D}">
      <dgm:prSet/>
      <dgm:spPr/>
      <dgm:t>
        <a:bodyPr/>
        <a:lstStyle/>
        <a:p>
          <a:pPr rtl="1"/>
          <a:endParaRPr lang="ar-EG"/>
        </a:p>
      </dgm:t>
    </dgm:pt>
    <dgm:pt modelId="{8582DF74-06F0-41DA-A1FF-2F83ADF823C8}">
      <dgm:prSet/>
      <dgm:spPr/>
      <dgm:t>
        <a:bodyPr/>
        <a:lstStyle/>
        <a:p>
          <a:pPr rtl="1"/>
          <a:r>
            <a:rPr lang="ar-EG" b="1" dirty="0" smtClean="0"/>
            <a:t>الخدمات الترفيهية : </a:t>
          </a:r>
          <a:r>
            <a:rPr lang="ar-EG" dirty="0" smtClean="0"/>
            <a:t>من خلال العديد من برامج المنوعات بلغات المناطق المستهدفة وأيضاً أغاني ومنوعات مصريه وشرقية .</a:t>
          </a:r>
          <a:endParaRPr lang="ar-EG" dirty="0"/>
        </a:p>
      </dgm:t>
    </dgm:pt>
    <dgm:pt modelId="{92ABEA32-948C-43C0-9403-526E14B01001}" type="sibTrans" cxnId="{573EF71D-D6EB-4266-91BE-688B1E11FF6C}">
      <dgm:prSet/>
      <dgm:spPr/>
      <dgm:t>
        <a:bodyPr/>
        <a:lstStyle/>
        <a:p>
          <a:pPr rtl="1"/>
          <a:endParaRPr lang="ar-EG"/>
        </a:p>
      </dgm:t>
    </dgm:pt>
    <dgm:pt modelId="{62673D83-B454-4F77-8DF5-B16A254D657F}" type="parTrans" cxnId="{573EF71D-D6EB-4266-91BE-688B1E11FF6C}">
      <dgm:prSet/>
      <dgm:spPr/>
      <dgm:t>
        <a:bodyPr/>
        <a:lstStyle/>
        <a:p>
          <a:pPr rtl="1"/>
          <a:endParaRPr lang="ar-EG"/>
        </a:p>
      </dgm:t>
    </dgm:pt>
    <dgm:pt modelId="{10FA777C-DA7B-4A8A-A148-9975DF59C389}">
      <dgm:prSet/>
      <dgm:spPr/>
      <dgm:t>
        <a:bodyPr/>
        <a:lstStyle/>
        <a:p>
          <a:pPr rtl="1"/>
          <a:r>
            <a:rPr lang="ar-EG" b="1" dirty="0" smtClean="0"/>
            <a:t> خدمات دينيه : </a:t>
          </a:r>
          <a:r>
            <a:rPr lang="ar-EG" dirty="0" smtClean="0"/>
            <a:t>من خلال العديد من البرامج التي تهدف إلى تعريف المستمعين بالإسلام والدعوة إليه وإبراز دور مصر في خدمة هذا الدين والرد على كافة الافتراءات الموجهة إليه .</a:t>
          </a:r>
          <a:endParaRPr lang="ar-EG" dirty="0"/>
        </a:p>
      </dgm:t>
    </dgm:pt>
    <dgm:pt modelId="{F967D4E0-EA62-4798-B9CC-AA954C7DEF1E}" type="sibTrans" cxnId="{2417F198-31DC-49E4-84D1-3C2642D91225}">
      <dgm:prSet/>
      <dgm:spPr/>
      <dgm:t>
        <a:bodyPr/>
        <a:lstStyle/>
        <a:p>
          <a:pPr rtl="1"/>
          <a:endParaRPr lang="ar-EG"/>
        </a:p>
      </dgm:t>
    </dgm:pt>
    <dgm:pt modelId="{8A6E94F0-7C52-49D6-AACF-32C126F1A5D8}" type="parTrans" cxnId="{2417F198-31DC-49E4-84D1-3C2642D91225}">
      <dgm:prSet/>
      <dgm:spPr/>
      <dgm:t>
        <a:bodyPr/>
        <a:lstStyle/>
        <a:p>
          <a:pPr rtl="1"/>
          <a:endParaRPr lang="ar-EG"/>
        </a:p>
      </dgm:t>
    </dgm:pt>
    <dgm:pt modelId="{64742D3F-063F-4384-ADCE-CB8EA7BE8B46}">
      <dgm:prSet custT="1"/>
      <dgm:spPr/>
      <dgm:t>
        <a:bodyPr/>
        <a:lstStyle/>
        <a:p>
          <a:pPr rtl="1"/>
          <a:r>
            <a:rPr lang="ar-EG" sz="2200" b="1" dirty="0" smtClean="0"/>
            <a:t>خدمات إعلامية : </a:t>
          </a:r>
          <a:r>
            <a:rPr lang="ar-EG" sz="2400" dirty="0" smtClean="0"/>
            <a:t>من خلال النشرات والبرامج الإخبارية والسياسية .</a:t>
          </a:r>
          <a:endParaRPr lang="ar-EG" sz="2400" dirty="0"/>
        </a:p>
      </dgm:t>
    </dgm:pt>
    <dgm:pt modelId="{F00D8EAD-79B9-4C03-AC28-EBDCCD17F3F6}" type="sibTrans" cxnId="{59D3B650-275A-4E51-99AB-1C905FBD47C6}">
      <dgm:prSet/>
      <dgm:spPr/>
      <dgm:t>
        <a:bodyPr/>
        <a:lstStyle/>
        <a:p>
          <a:pPr rtl="1"/>
          <a:endParaRPr lang="ar-EG"/>
        </a:p>
      </dgm:t>
    </dgm:pt>
    <dgm:pt modelId="{0DEF2C4E-13A2-41DC-81A0-B5FF22F87620}" type="parTrans" cxnId="{59D3B650-275A-4E51-99AB-1C905FBD47C6}">
      <dgm:prSet/>
      <dgm:spPr/>
      <dgm:t>
        <a:bodyPr/>
        <a:lstStyle/>
        <a:p>
          <a:pPr rtl="1"/>
          <a:endParaRPr lang="ar-EG"/>
        </a:p>
      </dgm:t>
    </dgm:pt>
    <dgm:pt modelId="{733E339B-84EE-4EF8-97C3-A2A3D9EA9A51}" type="pres">
      <dgm:prSet presAssocID="{CBFDCD7D-9C8B-4798-8A10-4DC21961AE7A}" presName="Name0" presStyleCnt="0">
        <dgm:presLayoutVars>
          <dgm:chMax val="7"/>
          <dgm:dir/>
          <dgm:animLvl val="lvl"/>
          <dgm:resizeHandles val="exact"/>
        </dgm:presLayoutVars>
      </dgm:prSet>
      <dgm:spPr/>
    </dgm:pt>
    <dgm:pt modelId="{60D92CB5-2B14-4162-BFA1-FF4CF8B6EB94}" type="pres">
      <dgm:prSet presAssocID="{64742D3F-063F-4384-ADCE-CB8EA7BE8B46}" presName="circle1" presStyleLbl="node1" presStyleIdx="0" presStyleCnt="4"/>
      <dgm:spPr/>
    </dgm:pt>
    <dgm:pt modelId="{1F1890B2-138B-4B5F-9B72-016DE299A4AB}" type="pres">
      <dgm:prSet presAssocID="{64742D3F-063F-4384-ADCE-CB8EA7BE8B46}" presName="space" presStyleCnt="0"/>
      <dgm:spPr/>
    </dgm:pt>
    <dgm:pt modelId="{C97C2657-EEDA-439C-8DB9-C4AF3A863428}" type="pres">
      <dgm:prSet presAssocID="{64742D3F-063F-4384-ADCE-CB8EA7BE8B46}" presName="rect1" presStyleLbl="alignAcc1" presStyleIdx="0" presStyleCnt="4" custScaleY="100000"/>
      <dgm:spPr/>
      <dgm:t>
        <a:bodyPr/>
        <a:lstStyle/>
        <a:p>
          <a:pPr rtl="1"/>
          <a:endParaRPr lang="ar-EG"/>
        </a:p>
      </dgm:t>
    </dgm:pt>
    <dgm:pt modelId="{0FAC7D9D-7DAB-46FB-B6BB-85A60D5E0625}" type="pres">
      <dgm:prSet presAssocID="{10FA777C-DA7B-4A8A-A148-9975DF59C389}" presName="vertSpace2" presStyleLbl="node1" presStyleIdx="0" presStyleCnt="4"/>
      <dgm:spPr/>
    </dgm:pt>
    <dgm:pt modelId="{A76A5F53-01DE-47EF-A546-78444636941B}" type="pres">
      <dgm:prSet presAssocID="{10FA777C-DA7B-4A8A-A148-9975DF59C389}" presName="circle2" presStyleLbl="node1" presStyleIdx="1" presStyleCnt="4" custScaleX="105555"/>
      <dgm:spPr/>
    </dgm:pt>
    <dgm:pt modelId="{E7FAC982-B287-4849-A279-1342BC48EBE9}" type="pres">
      <dgm:prSet presAssocID="{10FA777C-DA7B-4A8A-A148-9975DF59C389}" presName="rect2" presStyleLbl="alignAcc1" presStyleIdx="1" presStyleCnt="4"/>
      <dgm:spPr/>
      <dgm:t>
        <a:bodyPr/>
        <a:lstStyle/>
        <a:p>
          <a:pPr rtl="1"/>
          <a:endParaRPr lang="ar-EG"/>
        </a:p>
      </dgm:t>
    </dgm:pt>
    <dgm:pt modelId="{5916C76A-2E2E-4D9A-8267-EB707AEE10A5}" type="pres">
      <dgm:prSet presAssocID="{8582DF74-06F0-41DA-A1FF-2F83ADF823C8}" presName="vertSpace3" presStyleLbl="node1" presStyleIdx="1" presStyleCnt="4"/>
      <dgm:spPr/>
    </dgm:pt>
    <dgm:pt modelId="{5A915AFD-22CD-412D-9936-701904B13854}" type="pres">
      <dgm:prSet presAssocID="{8582DF74-06F0-41DA-A1FF-2F83ADF823C8}" presName="circle3" presStyleLbl="node1" presStyleIdx="2" presStyleCnt="4"/>
      <dgm:spPr/>
    </dgm:pt>
    <dgm:pt modelId="{C2F36E51-81D5-4751-8DA6-583F5702919D}" type="pres">
      <dgm:prSet presAssocID="{8582DF74-06F0-41DA-A1FF-2F83ADF823C8}" presName="rect3" presStyleLbl="alignAcc1" presStyleIdx="2" presStyleCnt="4" custScaleX="100715"/>
      <dgm:spPr/>
    </dgm:pt>
    <dgm:pt modelId="{798185AC-4397-4596-8B2B-673921F05DDA}" type="pres">
      <dgm:prSet presAssocID="{6DBD512F-FC0E-4E0B-A0F4-60CEF4D7BC6C}" presName="vertSpace4" presStyleLbl="node1" presStyleIdx="2" presStyleCnt="4"/>
      <dgm:spPr/>
    </dgm:pt>
    <dgm:pt modelId="{E6A4057F-6B27-49E5-BC7F-B65C79EA2A57}" type="pres">
      <dgm:prSet presAssocID="{6DBD512F-FC0E-4E0B-A0F4-60CEF4D7BC6C}" presName="circle4" presStyleLbl="node1" presStyleIdx="3" presStyleCnt="4"/>
      <dgm:spPr/>
    </dgm:pt>
    <dgm:pt modelId="{A459A415-3A76-408D-B966-C0917AC8CBA4}" type="pres">
      <dgm:prSet presAssocID="{6DBD512F-FC0E-4E0B-A0F4-60CEF4D7BC6C}" presName="rect4" presStyleLbl="alignAcc1" presStyleIdx="3" presStyleCnt="4" custScaleY="120584"/>
      <dgm:spPr/>
      <dgm:t>
        <a:bodyPr/>
        <a:lstStyle/>
        <a:p>
          <a:pPr rtl="1"/>
          <a:endParaRPr lang="ar-EG"/>
        </a:p>
      </dgm:t>
    </dgm:pt>
    <dgm:pt modelId="{C377ACE3-6236-4C8B-A1F5-C867377B3A7F}" type="pres">
      <dgm:prSet presAssocID="{64742D3F-063F-4384-ADCE-CB8EA7BE8B46}" presName="rect1ParTxNoCh" presStyleLbl="alignAcc1" presStyleIdx="3" presStyleCnt="4">
        <dgm:presLayoutVars>
          <dgm:chMax val="1"/>
          <dgm:bulletEnabled val="1"/>
        </dgm:presLayoutVars>
      </dgm:prSet>
      <dgm:spPr/>
      <dgm:t>
        <a:bodyPr/>
        <a:lstStyle/>
        <a:p>
          <a:pPr rtl="1"/>
          <a:endParaRPr lang="ar-EG"/>
        </a:p>
      </dgm:t>
    </dgm:pt>
    <dgm:pt modelId="{1F0B8E50-07D4-4478-BA84-4ED565086634}" type="pres">
      <dgm:prSet presAssocID="{10FA777C-DA7B-4A8A-A148-9975DF59C389}" presName="rect2ParTxNoCh" presStyleLbl="alignAcc1" presStyleIdx="3" presStyleCnt="4">
        <dgm:presLayoutVars>
          <dgm:chMax val="1"/>
          <dgm:bulletEnabled val="1"/>
        </dgm:presLayoutVars>
      </dgm:prSet>
      <dgm:spPr/>
      <dgm:t>
        <a:bodyPr/>
        <a:lstStyle/>
        <a:p>
          <a:pPr rtl="1"/>
          <a:endParaRPr lang="ar-EG"/>
        </a:p>
      </dgm:t>
    </dgm:pt>
    <dgm:pt modelId="{7747349C-7259-4180-A4A9-0B5B587BF178}" type="pres">
      <dgm:prSet presAssocID="{8582DF74-06F0-41DA-A1FF-2F83ADF823C8}" presName="rect3ParTxNoCh" presStyleLbl="alignAcc1" presStyleIdx="3" presStyleCnt="4">
        <dgm:presLayoutVars>
          <dgm:chMax val="1"/>
          <dgm:bulletEnabled val="1"/>
        </dgm:presLayoutVars>
      </dgm:prSet>
      <dgm:spPr/>
    </dgm:pt>
    <dgm:pt modelId="{D3DB5E2E-5A6F-41EF-935C-2091D60791F8}" type="pres">
      <dgm:prSet presAssocID="{6DBD512F-FC0E-4E0B-A0F4-60CEF4D7BC6C}" presName="rect4ParTxNoCh" presStyleLbl="alignAcc1" presStyleIdx="3" presStyleCnt="4">
        <dgm:presLayoutVars>
          <dgm:chMax val="1"/>
          <dgm:bulletEnabled val="1"/>
        </dgm:presLayoutVars>
      </dgm:prSet>
      <dgm:spPr/>
      <dgm:t>
        <a:bodyPr/>
        <a:lstStyle/>
        <a:p>
          <a:pPr rtl="1"/>
          <a:endParaRPr lang="ar-EG"/>
        </a:p>
      </dgm:t>
    </dgm:pt>
  </dgm:ptLst>
  <dgm:cxnLst>
    <dgm:cxn modelId="{B091E1ED-C48A-43C9-8751-36C438C91E7D}" srcId="{CBFDCD7D-9C8B-4798-8A10-4DC21961AE7A}" destId="{6DBD512F-FC0E-4E0B-A0F4-60CEF4D7BC6C}" srcOrd="3" destOrd="0" parTransId="{40984CAE-0B71-4A18-81D1-E99F97F333B5}" sibTransId="{0182DC40-9D93-4B7E-8EB0-38ED8A1A06A5}"/>
    <dgm:cxn modelId="{09B17D88-5EA3-4FAD-9AB0-977AB08F87E0}" type="presOf" srcId="{8582DF74-06F0-41DA-A1FF-2F83ADF823C8}" destId="{C2F36E51-81D5-4751-8DA6-583F5702919D}" srcOrd="0" destOrd="0" presId="urn:microsoft.com/office/officeart/2005/8/layout/target3"/>
    <dgm:cxn modelId="{23C1C7B7-2999-4927-831C-A5183C872F7F}" type="presOf" srcId="{64742D3F-063F-4384-ADCE-CB8EA7BE8B46}" destId="{C97C2657-EEDA-439C-8DB9-C4AF3A863428}" srcOrd="0" destOrd="0" presId="urn:microsoft.com/office/officeart/2005/8/layout/target3"/>
    <dgm:cxn modelId="{6966FEAB-533B-4849-BAE5-D08F67452ADF}" type="presOf" srcId="{8582DF74-06F0-41DA-A1FF-2F83ADF823C8}" destId="{7747349C-7259-4180-A4A9-0B5B587BF178}" srcOrd="1" destOrd="0" presId="urn:microsoft.com/office/officeart/2005/8/layout/target3"/>
    <dgm:cxn modelId="{573EF71D-D6EB-4266-91BE-688B1E11FF6C}" srcId="{CBFDCD7D-9C8B-4798-8A10-4DC21961AE7A}" destId="{8582DF74-06F0-41DA-A1FF-2F83ADF823C8}" srcOrd="2" destOrd="0" parTransId="{62673D83-B454-4F77-8DF5-B16A254D657F}" sibTransId="{92ABEA32-948C-43C0-9403-526E14B01001}"/>
    <dgm:cxn modelId="{5DFA07E6-680D-435B-8941-7B9F681AEDD0}" type="presOf" srcId="{10FA777C-DA7B-4A8A-A148-9975DF59C389}" destId="{E7FAC982-B287-4849-A279-1342BC48EBE9}" srcOrd="0" destOrd="0" presId="urn:microsoft.com/office/officeart/2005/8/layout/target3"/>
    <dgm:cxn modelId="{4CC7D92F-087F-44CB-B37E-E3889EA8C256}" type="presOf" srcId="{6DBD512F-FC0E-4E0B-A0F4-60CEF4D7BC6C}" destId="{D3DB5E2E-5A6F-41EF-935C-2091D60791F8}" srcOrd="1" destOrd="0" presId="urn:microsoft.com/office/officeart/2005/8/layout/target3"/>
    <dgm:cxn modelId="{2FFA9EB6-1D13-464B-B28D-819B00B5372B}" type="presOf" srcId="{6DBD512F-FC0E-4E0B-A0F4-60CEF4D7BC6C}" destId="{A459A415-3A76-408D-B966-C0917AC8CBA4}" srcOrd="0" destOrd="0" presId="urn:microsoft.com/office/officeart/2005/8/layout/target3"/>
    <dgm:cxn modelId="{C8E90047-49DA-405A-A4C2-52704A3B148B}" type="presOf" srcId="{64742D3F-063F-4384-ADCE-CB8EA7BE8B46}" destId="{C377ACE3-6236-4C8B-A1F5-C867377B3A7F}" srcOrd="1" destOrd="0" presId="urn:microsoft.com/office/officeart/2005/8/layout/target3"/>
    <dgm:cxn modelId="{59D3B650-275A-4E51-99AB-1C905FBD47C6}" srcId="{CBFDCD7D-9C8B-4798-8A10-4DC21961AE7A}" destId="{64742D3F-063F-4384-ADCE-CB8EA7BE8B46}" srcOrd="0" destOrd="0" parTransId="{0DEF2C4E-13A2-41DC-81A0-B5FF22F87620}" sibTransId="{F00D8EAD-79B9-4C03-AC28-EBDCCD17F3F6}"/>
    <dgm:cxn modelId="{43DF0A2F-C7DE-408C-89F8-1FE0B7F1F7E0}" type="presOf" srcId="{CBFDCD7D-9C8B-4798-8A10-4DC21961AE7A}" destId="{733E339B-84EE-4EF8-97C3-A2A3D9EA9A51}" srcOrd="0" destOrd="0" presId="urn:microsoft.com/office/officeart/2005/8/layout/target3"/>
    <dgm:cxn modelId="{2417F198-31DC-49E4-84D1-3C2642D91225}" srcId="{CBFDCD7D-9C8B-4798-8A10-4DC21961AE7A}" destId="{10FA777C-DA7B-4A8A-A148-9975DF59C389}" srcOrd="1" destOrd="0" parTransId="{8A6E94F0-7C52-49D6-AACF-32C126F1A5D8}" sibTransId="{F967D4E0-EA62-4798-B9CC-AA954C7DEF1E}"/>
    <dgm:cxn modelId="{F2F70B0D-D07D-4584-8EED-EFE1B60A533C}" type="presOf" srcId="{10FA777C-DA7B-4A8A-A148-9975DF59C389}" destId="{1F0B8E50-07D4-4478-BA84-4ED565086634}" srcOrd="1" destOrd="0" presId="urn:microsoft.com/office/officeart/2005/8/layout/target3"/>
    <dgm:cxn modelId="{0E4D79D3-8002-4526-AAFA-3CB8C1AE243A}" type="presParOf" srcId="{733E339B-84EE-4EF8-97C3-A2A3D9EA9A51}" destId="{60D92CB5-2B14-4162-BFA1-FF4CF8B6EB94}" srcOrd="0" destOrd="0" presId="urn:microsoft.com/office/officeart/2005/8/layout/target3"/>
    <dgm:cxn modelId="{003217F6-77C9-4A58-ABFC-A9E7885D988D}" type="presParOf" srcId="{733E339B-84EE-4EF8-97C3-A2A3D9EA9A51}" destId="{1F1890B2-138B-4B5F-9B72-016DE299A4AB}" srcOrd="1" destOrd="0" presId="urn:microsoft.com/office/officeart/2005/8/layout/target3"/>
    <dgm:cxn modelId="{AC4E2CC4-08C6-4A61-9AEB-525C161D7BCF}" type="presParOf" srcId="{733E339B-84EE-4EF8-97C3-A2A3D9EA9A51}" destId="{C97C2657-EEDA-439C-8DB9-C4AF3A863428}" srcOrd="2" destOrd="0" presId="urn:microsoft.com/office/officeart/2005/8/layout/target3"/>
    <dgm:cxn modelId="{AE311CBB-03A0-45AE-8206-BE3AFDC852B3}" type="presParOf" srcId="{733E339B-84EE-4EF8-97C3-A2A3D9EA9A51}" destId="{0FAC7D9D-7DAB-46FB-B6BB-85A60D5E0625}" srcOrd="3" destOrd="0" presId="urn:microsoft.com/office/officeart/2005/8/layout/target3"/>
    <dgm:cxn modelId="{335F2586-17FA-4BC7-9080-D4C55A8A3177}" type="presParOf" srcId="{733E339B-84EE-4EF8-97C3-A2A3D9EA9A51}" destId="{A76A5F53-01DE-47EF-A546-78444636941B}" srcOrd="4" destOrd="0" presId="urn:microsoft.com/office/officeart/2005/8/layout/target3"/>
    <dgm:cxn modelId="{8BFAE48E-BA3D-4AA3-90CF-83F9B1583192}" type="presParOf" srcId="{733E339B-84EE-4EF8-97C3-A2A3D9EA9A51}" destId="{E7FAC982-B287-4849-A279-1342BC48EBE9}" srcOrd="5" destOrd="0" presId="urn:microsoft.com/office/officeart/2005/8/layout/target3"/>
    <dgm:cxn modelId="{958141F4-5468-4AB9-B5D8-847977593CF0}" type="presParOf" srcId="{733E339B-84EE-4EF8-97C3-A2A3D9EA9A51}" destId="{5916C76A-2E2E-4D9A-8267-EB707AEE10A5}" srcOrd="6" destOrd="0" presId="urn:microsoft.com/office/officeart/2005/8/layout/target3"/>
    <dgm:cxn modelId="{BFF98D91-9C17-4AE6-85F1-BC94FCCA942C}" type="presParOf" srcId="{733E339B-84EE-4EF8-97C3-A2A3D9EA9A51}" destId="{5A915AFD-22CD-412D-9936-701904B13854}" srcOrd="7" destOrd="0" presId="urn:microsoft.com/office/officeart/2005/8/layout/target3"/>
    <dgm:cxn modelId="{D2D5E419-98EB-48A7-B8A8-8303716D4488}" type="presParOf" srcId="{733E339B-84EE-4EF8-97C3-A2A3D9EA9A51}" destId="{C2F36E51-81D5-4751-8DA6-583F5702919D}" srcOrd="8" destOrd="0" presId="urn:microsoft.com/office/officeart/2005/8/layout/target3"/>
    <dgm:cxn modelId="{1C1D31DB-B7F3-4124-A60A-E0CF078B935A}" type="presParOf" srcId="{733E339B-84EE-4EF8-97C3-A2A3D9EA9A51}" destId="{798185AC-4397-4596-8B2B-673921F05DDA}" srcOrd="9" destOrd="0" presId="urn:microsoft.com/office/officeart/2005/8/layout/target3"/>
    <dgm:cxn modelId="{39BE3549-71E0-48F1-A7F2-CE611D3A5F56}" type="presParOf" srcId="{733E339B-84EE-4EF8-97C3-A2A3D9EA9A51}" destId="{E6A4057F-6B27-49E5-BC7F-B65C79EA2A57}" srcOrd="10" destOrd="0" presId="urn:microsoft.com/office/officeart/2005/8/layout/target3"/>
    <dgm:cxn modelId="{E64BC159-7A96-4B82-8729-606EB131EA22}" type="presParOf" srcId="{733E339B-84EE-4EF8-97C3-A2A3D9EA9A51}" destId="{A459A415-3A76-408D-B966-C0917AC8CBA4}" srcOrd="11" destOrd="0" presId="urn:microsoft.com/office/officeart/2005/8/layout/target3"/>
    <dgm:cxn modelId="{C62B9624-031C-479A-9ECA-EF3DCEE7D9E9}" type="presParOf" srcId="{733E339B-84EE-4EF8-97C3-A2A3D9EA9A51}" destId="{C377ACE3-6236-4C8B-A1F5-C867377B3A7F}" srcOrd="12" destOrd="0" presId="urn:microsoft.com/office/officeart/2005/8/layout/target3"/>
    <dgm:cxn modelId="{1C11E681-851B-4532-BEFF-62FEB530654A}" type="presParOf" srcId="{733E339B-84EE-4EF8-97C3-A2A3D9EA9A51}" destId="{1F0B8E50-07D4-4478-BA84-4ED565086634}" srcOrd="13" destOrd="0" presId="urn:microsoft.com/office/officeart/2005/8/layout/target3"/>
    <dgm:cxn modelId="{159BC0FB-A717-4FB1-9FA2-7051ADDAED26}" type="presParOf" srcId="{733E339B-84EE-4EF8-97C3-A2A3D9EA9A51}" destId="{7747349C-7259-4180-A4A9-0B5B587BF178}" srcOrd="14" destOrd="0" presId="urn:microsoft.com/office/officeart/2005/8/layout/target3"/>
    <dgm:cxn modelId="{3BE06E4F-87FE-48E3-AD59-381092A5A9E2}" type="presParOf" srcId="{733E339B-84EE-4EF8-97C3-A2A3D9EA9A51}" destId="{D3DB5E2E-5A6F-41EF-935C-2091D60791F8}"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D92CB5-2B14-4162-BFA1-FF4CF8B6EB94}">
      <dsp:nvSpPr>
        <dsp:cNvPr id="0" name=""/>
        <dsp:cNvSpPr/>
      </dsp:nvSpPr>
      <dsp:spPr>
        <a:xfrm>
          <a:off x="-10297" y="87403"/>
          <a:ext cx="4937760" cy="493776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7C2657-EEDA-439C-8DB9-C4AF3A863428}">
      <dsp:nvSpPr>
        <dsp:cNvPr id="0" name=""/>
        <dsp:cNvSpPr/>
      </dsp:nvSpPr>
      <dsp:spPr>
        <a:xfrm>
          <a:off x="2458582" y="87403"/>
          <a:ext cx="5760719" cy="493776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EG" sz="2200" b="1" kern="1200" dirty="0" smtClean="0"/>
            <a:t>خدمات إعلامية : </a:t>
          </a:r>
          <a:r>
            <a:rPr lang="ar-EG" sz="2400" kern="1200" dirty="0" smtClean="0"/>
            <a:t>من خلال النشرات والبرامج الإخبارية والسياسية .</a:t>
          </a:r>
          <a:endParaRPr lang="ar-EG" sz="2400" kern="1200" dirty="0"/>
        </a:p>
      </dsp:txBody>
      <dsp:txXfrm>
        <a:off x="2458582" y="87403"/>
        <a:ext cx="5760719" cy="1049273"/>
      </dsp:txXfrm>
    </dsp:sp>
    <dsp:sp modelId="{A76A5F53-01DE-47EF-A546-78444636941B}">
      <dsp:nvSpPr>
        <dsp:cNvPr id="0" name=""/>
        <dsp:cNvSpPr/>
      </dsp:nvSpPr>
      <dsp:spPr>
        <a:xfrm>
          <a:off x="536638" y="1136677"/>
          <a:ext cx="3843888" cy="3641598"/>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FAC982-B287-4849-A279-1342BC48EBE9}">
      <dsp:nvSpPr>
        <dsp:cNvPr id="0" name=""/>
        <dsp:cNvSpPr/>
      </dsp:nvSpPr>
      <dsp:spPr>
        <a:xfrm>
          <a:off x="2458582" y="1136677"/>
          <a:ext cx="5760719" cy="364159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EG" sz="2200" b="1" kern="1200" dirty="0" smtClean="0"/>
            <a:t> خدمات دينيه : </a:t>
          </a:r>
          <a:r>
            <a:rPr lang="ar-EG" sz="2200" kern="1200" dirty="0" smtClean="0"/>
            <a:t>من خلال العديد من البرامج التي تهدف إلى تعريف المستمعين بالإسلام والدعوة إليه وإبراز دور مصر في خدمة هذا الدين والرد على كافة الافتراءات الموجهة إليه .</a:t>
          </a:r>
          <a:endParaRPr lang="ar-EG" sz="2200" kern="1200" dirty="0"/>
        </a:p>
      </dsp:txBody>
      <dsp:txXfrm>
        <a:off x="2458582" y="1136677"/>
        <a:ext cx="5760719" cy="1049274"/>
      </dsp:txXfrm>
    </dsp:sp>
    <dsp:sp modelId="{5A915AFD-22CD-412D-9936-701904B13854}">
      <dsp:nvSpPr>
        <dsp:cNvPr id="0" name=""/>
        <dsp:cNvSpPr/>
      </dsp:nvSpPr>
      <dsp:spPr>
        <a:xfrm>
          <a:off x="1285864" y="2185951"/>
          <a:ext cx="2345436" cy="234543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F36E51-81D5-4751-8DA6-583F5702919D}">
      <dsp:nvSpPr>
        <dsp:cNvPr id="0" name=""/>
        <dsp:cNvSpPr/>
      </dsp:nvSpPr>
      <dsp:spPr>
        <a:xfrm>
          <a:off x="2437988" y="2185951"/>
          <a:ext cx="5801909" cy="234543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EG" sz="2200" b="1" kern="1200" dirty="0" smtClean="0"/>
            <a:t>الخدمات الترفيهية : </a:t>
          </a:r>
          <a:r>
            <a:rPr lang="ar-EG" sz="2200" kern="1200" dirty="0" smtClean="0"/>
            <a:t>من خلال العديد من برامج المنوعات بلغات المناطق المستهدفة وأيضاً أغاني ومنوعات مصريه وشرقية .</a:t>
          </a:r>
          <a:endParaRPr lang="ar-EG" sz="2200" kern="1200" dirty="0"/>
        </a:p>
      </dsp:txBody>
      <dsp:txXfrm>
        <a:off x="2437988" y="2185951"/>
        <a:ext cx="5801909" cy="1049274"/>
      </dsp:txXfrm>
    </dsp:sp>
    <dsp:sp modelId="{E6A4057F-6B27-49E5-BC7F-B65C79EA2A57}">
      <dsp:nvSpPr>
        <dsp:cNvPr id="0" name=""/>
        <dsp:cNvSpPr/>
      </dsp:nvSpPr>
      <dsp:spPr>
        <a:xfrm>
          <a:off x="1933945" y="3235225"/>
          <a:ext cx="1049274" cy="104927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59A415-3A76-408D-B966-C0917AC8CBA4}">
      <dsp:nvSpPr>
        <dsp:cNvPr id="0" name=""/>
        <dsp:cNvSpPr/>
      </dsp:nvSpPr>
      <dsp:spPr>
        <a:xfrm>
          <a:off x="2458582" y="3127234"/>
          <a:ext cx="5760719" cy="126525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0" kern="1200" dirty="0" smtClean="0"/>
            <a:t> </a:t>
          </a:r>
          <a:r>
            <a:rPr lang="ar-EG" sz="2000" b="1" kern="1200" dirty="0" smtClean="0"/>
            <a:t>الخدمات التعليمية </a:t>
          </a:r>
          <a:r>
            <a:rPr lang="ar-EG" sz="2000" b="0" kern="1200" dirty="0" smtClean="0"/>
            <a:t>: تقدم الشبكة خدمات تعليمية من خلال برنامج العربية بالراديو والتي تحظى دروسه باستقطاب جانب كبير من الجمهور خاصة في المناطق ذات الكثافة لتغطى السكان وتسعى الشبكة حالياً لتقديم البرامج للعربية بالراديو للغات الوطنية للمناطق المستهدفة.</a:t>
          </a:r>
          <a:endParaRPr lang="ar-EG" sz="2000" b="0" kern="1200" dirty="0"/>
        </a:p>
      </dsp:txBody>
      <dsp:txXfrm>
        <a:off x="2458582" y="3127234"/>
        <a:ext cx="5760719" cy="1265256"/>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3CE2C4-513B-4B64-BA1A-FC222B1B6D1F}" type="datetimeFigureOut">
              <a:rPr lang="ar-EG" smtClean="0"/>
              <a:t>04/08/1441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EBD5DB-F186-4819-A1DF-F9EF35396308}" type="slidenum">
              <a:rPr lang="ar-EG" smtClean="0"/>
              <a:t>‹#›</a:t>
            </a:fld>
            <a:endParaRPr lang="ar-EG"/>
          </a:p>
        </p:txBody>
      </p:sp>
    </p:spTree>
    <p:extLst>
      <p:ext uri="{BB962C8B-B14F-4D97-AF65-F5344CB8AC3E}">
        <p14:creationId xmlns:p14="http://schemas.microsoft.com/office/powerpoint/2010/main" val="643152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032901979"/>
      </p:ext>
    </p:extLst>
  </p:cSld>
  <p:clrMapOvr>
    <a:masterClrMapping/>
  </p:clrMapOvr>
  <p:transition spd="slow" advTm="0">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741020493"/>
      </p:ext>
    </p:extLst>
  </p:cSld>
  <p:clrMapOvr>
    <a:masterClrMapping/>
  </p:clrMapOvr>
  <p:transition spd="slow" advTm="0">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937348371"/>
      </p:ext>
    </p:extLst>
  </p:cSld>
  <p:clrMapOvr>
    <a:masterClrMapping/>
  </p:clrMapOvr>
  <p:transition spd="slow" advTm="0">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248138093"/>
      </p:ext>
    </p:extLst>
  </p:cSld>
  <p:clrMapOvr>
    <a:masterClrMapping/>
  </p:clrMapOvr>
  <p:transition spd="slow" advTm="0">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714AC-E4A0-4DE1-8A94-35B403F40B5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595668513"/>
      </p:ext>
    </p:extLst>
  </p:cSld>
  <p:clrMapOvr>
    <a:masterClrMapping/>
  </p:clrMapOvr>
  <p:transition spd="slow" advTm="0">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51714AC-E4A0-4DE1-8A94-35B403F40B51}"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23859181"/>
      </p:ext>
    </p:extLst>
  </p:cSld>
  <p:clrMapOvr>
    <a:masterClrMapping/>
  </p:clrMapOvr>
  <p:transition spd="slow" advTm="0">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51714AC-E4A0-4DE1-8A94-35B403F40B51}" type="datetimeFigureOut">
              <a:rPr lang="ar-EG" smtClean="0"/>
              <a:t>04/08/1441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613800163"/>
      </p:ext>
    </p:extLst>
  </p:cSld>
  <p:clrMapOvr>
    <a:masterClrMapping/>
  </p:clrMapOvr>
  <p:transition spd="slow" advTm="0">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51714AC-E4A0-4DE1-8A94-35B403F40B51}"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310629531"/>
      </p:ext>
    </p:extLst>
  </p:cSld>
  <p:clrMapOvr>
    <a:masterClrMapping/>
  </p:clrMapOvr>
  <p:transition spd="slow" advTm="0">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714AC-E4A0-4DE1-8A94-35B403F40B51}" type="datetimeFigureOut">
              <a:rPr lang="ar-EG" smtClean="0"/>
              <a:t>04/08/1441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334992063"/>
      </p:ext>
    </p:extLst>
  </p:cSld>
  <p:clrMapOvr>
    <a:masterClrMapping/>
  </p:clrMapOvr>
  <p:transition spd="slow" advTm="0">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134641172"/>
      </p:ext>
    </p:extLst>
  </p:cSld>
  <p:clrMapOvr>
    <a:masterClrMapping/>
  </p:clrMapOvr>
  <p:transition spd="slow" advTm="0">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1799237"/>
      </p:ext>
    </p:extLst>
  </p:cSld>
  <p:clrMapOvr>
    <a:masterClrMapping/>
  </p:clrMapOvr>
  <p:transition spd="slow" advTm="0">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1714AC-E4A0-4DE1-8A94-35B403F40B51}" type="datetimeFigureOut">
              <a:rPr lang="ar-EG" smtClean="0"/>
              <a:t>04/08/1441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7549D1-16E3-4068-A96E-E09B37897829}" type="slidenum">
              <a:rPr lang="ar-EG" smtClean="0"/>
              <a:t>‹#›</a:t>
            </a:fld>
            <a:endParaRPr lang="ar-EG"/>
          </a:p>
        </p:txBody>
      </p:sp>
    </p:spTree>
    <p:extLst>
      <p:ext uri="{BB962C8B-B14F-4D97-AF65-F5344CB8AC3E}">
        <p14:creationId xmlns:p14="http://schemas.microsoft.com/office/powerpoint/2010/main" val="344064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0">
    <p:cover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404664"/>
            <a:ext cx="7985810" cy="6048672"/>
          </a:xfrm>
        </p:spPr>
      </p:pic>
      <p:sp>
        <p:nvSpPr>
          <p:cNvPr id="3" name="Rectangle 2"/>
          <p:cNvSpPr/>
          <p:nvPr/>
        </p:nvSpPr>
        <p:spPr>
          <a:xfrm>
            <a:off x="1835696" y="3244334"/>
            <a:ext cx="4828383" cy="1754326"/>
          </a:xfrm>
          <a:prstGeom prst="rect">
            <a:avLst/>
          </a:prstGeom>
        </p:spPr>
        <p:txBody>
          <a:bodyPr wrap="square">
            <a:spAutoFit/>
          </a:bodyPr>
          <a:lstStyle/>
          <a:p>
            <a:endParaRPr lang="ar-EG" dirty="0" smtClean="0"/>
          </a:p>
          <a:p>
            <a:endParaRPr lang="ar-EG" dirty="0"/>
          </a:p>
          <a:p>
            <a:endParaRPr lang="ar-EG" dirty="0" smtClean="0"/>
          </a:p>
          <a:p>
            <a:endParaRPr lang="ar-EG" dirty="0"/>
          </a:p>
          <a:p>
            <a:endParaRPr lang="ar-EG" dirty="0" smtClean="0"/>
          </a:p>
          <a:p>
            <a:endParaRPr lang="ar-EG" dirty="0"/>
          </a:p>
        </p:txBody>
      </p:sp>
      <p:sp>
        <p:nvSpPr>
          <p:cNvPr id="5" name="Rectangle 4"/>
          <p:cNvSpPr/>
          <p:nvPr/>
        </p:nvSpPr>
        <p:spPr>
          <a:xfrm>
            <a:off x="2286000" y="3105835"/>
            <a:ext cx="4572000" cy="3108543"/>
          </a:xfrm>
          <a:prstGeom prst="rect">
            <a:avLst/>
          </a:prstGeom>
        </p:spPr>
        <p:txBody>
          <a:bodyPr>
            <a:spAutoFit/>
          </a:bodyPr>
          <a:lstStyle/>
          <a:p>
            <a:pPr algn="ctr"/>
            <a:r>
              <a:rPr lang="ar-EG" sz="3200" dirty="0">
                <a:solidFill>
                  <a:srgbClr val="00B0F0"/>
                </a:solidFill>
              </a:rPr>
              <a:t>الإذاعات العربية والدولية</a:t>
            </a:r>
            <a:br>
              <a:rPr lang="ar-EG" sz="3200" dirty="0">
                <a:solidFill>
                  <a:srgbClr val="00B0F0"/>
                </a:solidFill>
              </a:rPr>
            </a:br>
            <a:r>
              <a:rPr lang="ar-EG" sz="3200" dirty="0">
                <a:solidFill>
                  <a:srgbClr val="00B0F0"/>
                </a:solidFill>
              </a:rPr>
              <a:t>المحاضرة </a:t>
            </a:r>
            <a:r>
              <a:rPr lang="ar-EG" sz="3200" dirty="0" smtClean="0">
                <a:solidFill>
                  <a:srgbClr val="00B0F0"/>
                </a:solidFill>
              </a:rPr>
              <a:t>رقم(</a:t>
            </a:r>
            <a:r>
              <a:rPr lang="ar-EG" sz="3200" dirty="0" smtClean="0"/>
              <a:t>6</a:t>
            </a:r>
            <a:r>
              <a:rPr lang="ar-EG" sz="3200" dirty="0" smtClean="0">
                <a:solidFill>
                  <a:srgbClr val="00B0F0"/>
                </a:solidFill>
              </a:rPr>
              <a:t>)</a:t>
            </a:r>
            <a:endParaRPr lang="ar-EG" sz="3200" dirty="0" smtClean="0">
              <a:solidFill>
                <a:srgbClr val="00B0F0"/>
              </a:solidFill>
            </a:endParaRPr>
          </a:p>
          <a:p>
            <a:pPr algn="ctr"/>
            <a:r>
              <a:rPr lang="ar-EG" sz="3200" dirty="0">
                <a:solidFill>
                  <a:srgbClr val="00B0F0"/>
                </a:solidFill>
              </a:rPr>
              <a:t>د. راجية إبراهيم </a:t>
            </a:r>
          </a:p>
          <a:p>
            <a:pPr algn="ctr"/>
            <a:r>
              <a:rPr lang="ar-EG" sz="3200" dirty="0">
                <a:solidFill>
                  <a:srgbClr val="00B0F0"/>
                </a:solidFill>
              </a:rPr>
              <a:t>الفرقة الرابعة</a:t>
            </a:r>
          </a:p>
          <a:p>
            <a:pPr algn="ctr"/>
            <a:r>
              <a:rPr lang="ar-EG" sz="3200" dirty="0">
                <a:solidFill>
                  <a:srgbClr val="00B0F0"/>
                </a:solidFill>
              </a:rPr>
              <a:t>شعبة إذاعة /إعلام</a:t>
            </a:r>
          </a:p>
          <a:p>
            <a:endParaRPr lang="ar-EG" dirty="0" smtClean="0"/>
          </a:p>
          <a:p>
            <a:endParaRPr lang="ar-EG" dirty="0"/>
          </a:p>
        </p:txBody>
      </p:sp>
    </p:spTree>
    <p:extLst>
      <p:ext uri="{BB962C8B-B14F-4D97-AF65-F5344CB8AC3E}">
        <p14:creationId xmlns:p14="http://schemas.microsoft.com/office/powerpoint/2010/main" val="3356839195"/>
      </p:ext>
    </p:extLst>
  </p:cSld>
  <p:clrMapOvr>
    <a:masterClrMapping/>
  </p:clrMapOvr>
  <p:transition spd="slow" advTm="0">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080119"/>
          </a:xfrm>
        </p:spPr>
        <p:txBody>
          <a:bodyPr/>
          <a:lstStyle/>
          <a:p>
            <a:r>
              <a:rPr lang="ar-EG" b="1" dirty="0"/>
              <a:t>	</a:t>
            </a:r>
            <a:r>
              <a:rPr lang="ar-EG" b="1" dirty="0" smtClean="0"/>
              <a:t>الإذاعات </a:t>
            </a:r>
            <a:r>
              <a:rPr lang="ar-EG" b="1" dirty="0"/>
              <a:t>الموجهه المصرية</a:t>
            </a:r>
            <a:endParaRPr lang="ar-EG" b="1" dirty="0"/>
          </a:p>
        </p:txBody>
      </p:sp>
      <p:sp>
        <p:nvSpPr>
          <p:cNvPr id="4" name="Subtitle 3"/>
          <p:cNvSpPr>
            <a:spLocks noGrp="1"/>
          </p:cNvSpPr>
          <p:nvPr>
            <p:ph type="subTitle" idx="1"/>
          </p:nvPr>
        </p:nvSpPr>
        <p:spPr>
          <a:xfrm>
            <a:off x="107504" y="1340768"/>
            <a:ext cx="8856984" cy="5400600"/>
          </a:xfrm>
        </p:spPr>
        <p:style>
          <a:lnRef idx="2">
            <a:schemeClr val="accent2"/>
          </a:lnRef>
          <a:fillRef idx="1">
            <a:schemeClr val="lt1"/>
          </a:fillRef>
          <a:effectRef idx="0">
            <a:schemeClr val="accent2"/>
          </a:effectRef>
          <a:fontRef idx="minor">
            <a:schemeClr val="dk1"/>
          </a:fontRef>
        </p:style>
        <p:txBody>
          <a:bodyPr>
            <a:normAutofit/>
          </a:bodyPr>
          <a:lstStyle/>
          <a:p>
            <a:pPr algn="r"/>
            <a:r>
              <a:rPr lang="ar-EG" dirty="0"/>
              <a:t> </a:t>
            </a:r>
            <a:r>
              <a:rPr lang="ar-EG" dirty="0">
                <a:solidFill>
                  <a:schemeClr val="tx1"/>
                </a:solidFill>
              </a:rPr>
              <a:t>تهدف الإذاعات الموجهة من القاهرة الى تعريف شعوب العالم بمصر وحضارتها وثقافتها وابراز وجهة النظر المصرية فى مختلف القضايا العالمية والتعريف بمبادئ وقيم الدين الاسلامى والرد على الدعايات المغرضة والافتراءات الموجهه الى الاسلام من منطلق ان مصر بلد الازهر الشريف الى جانب التعريف بواقع مصر الاقتصادي والسياحي مع الحرص على إبراز انتماء مصر العربي والأفريقي والإسلامي </a:t>
            </a:r>
            <a:r>
              <a:rPr lang="ar-EG" dirty="0" smtClean="0">
                <a:solidFill>
                  <a:schemeClr val="tx1"/>
                </a:solidFill>
              </a:rPr>
              <a:t>.</a:t>
            </a:r>
            <a:endParaRPr lang="ar-EG" dirty="0"/>
          </a:p>
        </p:txBody>
      </p:sp>
    </p:spTree>
    <p:extLst>
      <p:ext uri="{BB962C8B-B14F-4D97-AF65-F5344CB8AC3E}">
        <p14:creationId xmlns:p14="http://schemas.microsoft.com/office/powerpoint/2010/main" val="3189916945"/>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خدمات شبكة </a:t>
            </a:r>
            <a:r>
              <a:rPr lang="ar-EG" b="1" dirty="0"/>
              <a:t>الإذاعات الموجهة </a:t>
            </a:r>
            <a:endParaRPr lang="ar-EG"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7008369"/>
              </p:ext>
            </p:extLst>
          </p:nvPr>
        </p:nvGraphicFramePr>
        <p:xfrm>
          <a:off x="467544" y="1268760"/>
          <a:ext cx="82296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5235296"/>
      </p:ext>
    </p:extLst>
  </p:cSld>
  <p:clrMapOvr>
    <a:masterClrMapping/>
  </p:clrMapOvr>
  <p:transition spd="slow" advTm="0">
    <p:cover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ar-EG" dirty="0"/>
              <a:t>	</a:t>
            </a:r>
            <a:r>
              <a:rPr lang="ar-EG" b="1" dirty="0"/>
              <a:t>المناطق التي تغطيها الإذاعات الموجهة المصرية</a:t>
            </a:r>
          </a:p>
        </p:txBody>
      </p:sp>
      <p:sp>
        <p:nvSpPr>
          <p:cNvPr id="3" name="Content Placeholder 2"/>
          <p:cNvSpPr>
            <a:spLocks noGrp="1"/>
          </p:cNvSpPr>
          <p:nvPr>
            <p:ph idx="1"/>
          </p:nvPr>
        </p:nvSpPr>
        <p:spPr>
          <a:xfrm>
            <a:off x="107504" y="1268760"/>
            <a:ext cx="8856984" cy="5472608"/>
          </a:xfrm>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marL="0" indent="0">
              <a:buNone/>
            </a:pPr>
            <a:r>
              <a:rPr lang="ar-EG" dirty="0"/>
              <a:t>•	</a:t>
            </a:r>
            <a:r>
              <a:rPr lang="ar-EG" sz="4600" b="1" dirty="0"/>
              <a:t>منطقة أفريقيا:</a:t>
            </a:r>
          </a:p>
          <a:p>
            <a:pPr marL="0" indent="0">
              <a:buNone/>
            </a:pPr>
            <a:r>
              <a:rPr lang="ar-EG" b="1" dirty="0"/>
              <a:t>تغطى الإذاعات المصرية الموجهه قارة افريقيا بسبع عشرة اذاعة تبث 24 ساعة و 15 دقيقة يوميا وهى كما يلى :</a:t>
            </a:r>
          </a:p>
          <a:p>
            <a:pPr marL="0" indent="0">
              <a:buNone/>
            </a:pPr>
            <a:r>
              <a:rPr lang="ar-EG" dirty="0"/>
              <a:t>-	</a:t>
            </a:r>
            <a:r>
              <a:rPr lang="ar-EG" sz="3600" b="1" dirty="0"/>
              <a:t>غرب أفريقيا :</a:t>
            </a:r>
          </a:p>
          <a:p>
            <a:pPr marL="0" indent="0">
              <a:buNone/>
            </a:pPr>
            <a:r>
              <a:rPr lang="ar-EG" sz="3300" dirty="0"/>
              <a:t>تذاع البرامج الموجهة لتلك المنطقة بخمس لغات وطنية هي (الهاوسا - الفولانية - اليوريا - البمبرة - الاولوف ) اضافة الى الانجليزية والفرنسية والعربية .</a:t>
            </a:r>
          </a:p>
          <a:p>
            <a:pPr marL="0" indent="0">
              <a:buNone/>
            </a:pPr>
            <a:r>
              <a:rPr lang="ar-EG" dirty="0"/>
              <a:t>-	</a:t>
            </a:r>
            <a:r>
              <a:rPr lang="ar-EG" sz="3600" b="1" dirty="0"/>
              <a:t> شرق أفريقيا :</a:t>
            </a:r>
          </a:p>
          <a:p>
            <a:pPr marL="0" indent="0">
              <a:buNone/>
            </a:pPr>
            <a:r>
              <a:rPr lang="ar-EG" sz="3300" dirty="0"/>
              <a:t>وتذاع البرامج الموجهة لتلك المنطقة بأربع لغات وطنية هي ( السواحيلي - الأمهري - الصومالي - العفرى ) إضافة إلى اللغة الإنجليزية .</a:t>
            </a:r>
          </a:p>
          <a:p>
            <a:pPr marL="0" indent="0">
              <a:buNone/>
            </a:pPr>
            <a:r>
              <a:rPr lang="ar-EG" dirty="0"/>
              <a:t>-	 </a:t>
            </a:r>
            <a:r>
              <a:rPr lang="ar-EG" sz="3600" b="1" dirty="0"/>
              <a:t>وسط وجنوب أفريقيا :</a:t>
            </a:r>
          </a:p>
          <a:p>
            <a:pPr marL="0" indent="0">
              <a:buNone/>
            </a:pPr>
            <a:r>
              <a:rPr lang="ar-EG" sz="3300" dirty="0"/>
              <a:t>تذاع البرامج الموجهة لتلك المنطقة بأربع لغات وطنية هي ( اللينجالا - الشونا - الاندبيلى - الزولو ) .</a:t>
            </a:r>
          </a:p>
          <a:p>
            <a:pPr marL="0" indent="0">
              <a:buNone/>
            </a:pPr>
            <a:endParaRPr lang="ar-EG" dirty="0"/>
          </a:p>
        </p:txBody>
      </p:sp>
    </p:spTree>
    <p:extLst>
      <p:ext uri="{BB962C8B-B14F-4D97-AF65-F5344CB8AC3E}">
        <p14:creationId xmlns:p14="http://schemas.microsoft.com/office/powerpoint/2010/main" val="1638814575"/>
      </p:ext>
    </p:extLst>
  </p:cSld>
  <p:clrMapOvr>
    <a:masterClrMapping/>
  </p:clrMapOvr>
  <p:transition spd="slow" advTm="0">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336704"/>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0" indent="0">
              <a:buNone/>
            </a:pPr>
            <a:r>
              <a:rPr lang="ar-EG" sz="3500" b="1" dirty="0"/>
              <a:t>•	منطقة أسيا واستراليا والشرق الأوسط :</a:t>
            </a:r>
          </a:p>
          <a:p>
            <a:pPr marL="0" indent="0">
              <a:buNone/>
            </a:pPr>
            <a:r>
              <a:rPr lang="ar-EG" b="1" dirty="0"/>
              <a:t>تغطى الإذاعات الموجهة منطقة أسيا واستراليا والشرق الاوسط بخمس عشرة اذاعة تبث 21 ساعة و 5 دقيقة يوميا وهى كما </a:t>
            </a:r>
            <a:r>
              <a:rPr lang="ar-EG" b="1" dirty="0" smtClean="0"/>
              <a:t>يلى:</a:t>
            </a:r>
            <a:endParaRPr lang="ar-EG" b="1" dirty="0"/>
          </a:p>
          <a:p>
            <a:pPr marL="0" indent="0">
              <a:buNone/>
            </a:pPr>
            <a:r>
              <a:rPr lang="ar-EG" dirty="0"/>
              <a:t>-	</a:t>
            </a:r>
            <a:r>
              <a:rPr lang="ar-EG" b="1" dirty="0"/>
              <a:t> جنوب أسيا :</a:t>
            </a:r>
          </a:p>
          <a:p>
            <a:pPr marL="0" indent="0">
              <a:buNone/>
            </a:pPr>
            <a:r>
              <a:rPr lang="ar-EG" dirty="0"/>
              <a:t>تذاع البرامج الموجهة لتلك المنطقة بثلاث لغات وطنية هي (الاوردية - البنغالية - الهندية ) إضافة إلى الإنجليزية .</a:t>
            </a:r>
          </a:p>
          <a:p>
            <a:pPr marL="0" indent="0">
              <a:buNone/>
            </a:pPr>
            <a:r>
              <a:rPr lang="ar-EG" dirty="0"/>
              <a:t>-	 </a:t>
            </a:r>
            <a:r>
              <a:rPr lang="ar-EG" b="1" dirty="0"/>
              <a:t>جنوب شرق أسيا واستراليا :</a:t>
            </a:r>
          </a:p>
          <a:p>
            <a:pPr marL="0" indent="0">
              <a:buNone/>
            </a:pPr>
            <a:r>
              <a:rPr lang="ar-EG" dirty="0"/>
              <a:t>تذاع البرامج الموجهة لتلك المنطقة بثلاث لغات وطنية هي (الإندونيسية - الماليزية - التايلاندية ) اضافة الى اللغة العربية .</a:t>
            </a:r>
          </a:p>
          <a:p>
            <a:pPr marL="0" indent="0">
              <a:buNone/>
            </a:pPr>
            <a:r>
              <a:rPr lang="ar-EG" dirty="0"/>
              <a:t>-	</a:t>
            </a:r>
            <a:r>
              <a:rPr lang="ar-EG" b="1" dirty="0"/>
              <a:t> الشرق الأوسط :</a:t>
            </a:r>
          </a:p>
          <a:p>
            <a:pPr marL="0" indent="0">
              <a:buNone/>
            </a:pPr>
            <a:r>
              <a:rPr lang="ar-EG" dirty="0"/>
              <a:t>تذاع البرامج الموجهة لتلك المنطقة بست لغات وطنية هي ( التركية - الفارسية - البشتو - الاوزبكية - الطاجيكية - الاذارية ) .</a:t>
            </a:r>
          </a:p>
          <a:p>
            <a:pPr marL="0" indent="0">
              <a:buNone/>
            </a:pPr>
            <a:endParaRPr lang="ar-EG" dirty="0"/>
          </a:p>
        </p:txBody>
      </p:sp>
    </p:spTree>
    <p:extLst>
      <p:ext uri="{BB962C8B-B14F-4D97-AF65-F5344CB8AC3E}">
        <p14:creationId xmlns:p14="http://schemas.microsoft.com/office/powerpoint/2010/main" val="3674564082"/>
      </p:ext>
    </p:extLst>
  </p:cSld>
  <p:clrMapOvr>
    <a:masterClrMapping/>
  </p:clrMapOvr>
  <p:transition spd="slow" advTm="0">
    <p:cover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r>
              <a:rPr lang="ar-EG" dirty="0"/>
              <a:t>•	</a:t>
            </a:r>
            <a:r>
              <a:rPr lang="ar-EG" b="1" dirty="0"/>
              <a:t>منطقة أوربا :</a:t>
            </a:r>
          </a:p>
          <a:p>
            <a:pPr marL="0" indent="0">
              <a:buNone/>
            </a:pPr>
            <a:r>
              <a:rPr lang="ar-EG" dirty="0"/>
              <a:t>تغطى الإذاعات الموجهة قارة أوربا بست لغات وهى </a:t>
            </a:r>
            <a:r>
              <a:rPr lang="ar-EG" dirty="0" smtClean="0"/>
              <a:t>          ( </a:t>
            </a:r>
            <a:r>
              <a:rPr lang="ar-EG" dirty="0"/>
              <a:t>الفرنسية - الإنجليزية - الألمانية - الإيطالية - الألبانية - الروسية ) وهى تبث 7 ساعات و 45 دقيقة يوميا .</a:t>
            </a:r>
          </a:p>
          <a:p>
            <a:pPr marL="0" indent="0">
              <a:buNone/>
            </a:pPr>
            <a:r>
              <a:rPr lang="ar-EG" dirty="0"/>
              <a:t>•	</a:t>
            </a:r>
            <a:r>
              <a:rPr lang="ar-EG" b="1" dirty="0"/>
              <a:t>منطقة الأمريكتين :</a:t>
            </a:r>
          </a:p>
          <a:p>
            <a:pPr marL="0" indent="0">
              <a:buNone/>
            </a:pPr>
            <a:r>
              <a:rPr lang="ar-EG" dirty="0"/>
              <a:t>تغطى الإذاعات الموجهة قارتي أمريكا بأربع لغات وهى </a:t>
            </a:r>
            <a:r>
              <a:rPr lang="ar-EG" dirty="0" smtClean="0"/>
              <a:t>      ( </a:t>
            </a:r>
            <a:r>
              <a:rPr lang="ar-EG" dirty="0"/>
              <a:t>البرتغالية - الأسبانية - العربية - الإنجليزية ) وهى تبث 10 ساعات و 45 دقيقة يوميا .</a:t>
            </a:r>
          </a:p>
          <a:p>
            <a:pPr marL="0" indent="0">
              <a:buNone/>
            </a:pPr>
            <a:r>
              <a:rPr lang="ar-EG" dirty="0"/>
              <a:t>•	</a:t>
            </a:r>
            <a:r>
              <a:rPr lang="ar-EG" b="1" dirty="0"/>
              <a:t>إسرائيل :</a:t>
            </a:r>
          </a:p>
          <a:p>
            <a:pPr marL="0" indent="0">
              <a:buNone/>
            </a:pPr>
            <a:r>
              <a:rPr lang="ar-EG" dirty="0"/>
              <a:t>نظرا للتكوين السكاني في إسرائيل تذاع الإذاعات المصرية الموجهة بأربع لغات هي ( العبرية - الروسية - الفرنسية - الإنجليزية ) وهى تبث 7 ساعات يوميا .</a:t>
            </a:r>
          </a:p>
          <a:p>
            <a:pPr marL="0" indent="0">
              <a:buNone/>
            </a:pPr>
            <a:endParaRPr lang="ar-EG" dirty="0"/>
          </a:p>
          <a:p>
            <a:pPr marL="0" indent="0">
              <a:buNone/>
            </a:pPr>
            <a:endParaRPr lang="ar-EG" dirty="0"/>
          </a:p>
        </p:txBody>
      </p:sp>
    </p:spTree>
    <p:extLst>
      <p:ext uri="{BB962C8B-B14F-4D97-AF65-F5344CB8AC3E}">
        <p14:creationId xmlns:p14="http://schemas.microsoft.com/office/powerpoint/2010/main" val="1182601504"/>
      </p:ext>
    </p:extLst>
  </p:cSld>
  <p:clrMapOvr>
    <a:masterClrMapping/>
  </p:clrMapOvr>
  <p:transition spd="slow" advTm="0">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ctr">
              <a:buNone/>
            </a:pPr>
            <a:r>
              <a:rPr lang="ar-EG" sz="6600" b="1" dirty="0" smtClean="0"/>
              <a:t>شكرا </a:t>
            </a:r>
          </a:p>
          <a:p>
            <a:pPr marL="0" indent="0" algn="ctr">
              <a:buNone/>
            </a:pPr>
            <a:r>
              <a:rPr lang="ar-EG" sz="6600" b="1" dirty="0" smtClean="0"/>
              <a:t>لحسن المتابعة</a:t>
            </a:r>
          </a:p>
          <a:p>
            <a:pPr marL="0" indent="0" algn="ctr">
              <a:buNone/>
            </a:pPr>
            <a:r>
              <a:rPr lang="ar-EG" sz="6600" b="1" dirty="0" smtClean="0">
                <a:solidFill>
                  <a:schemeClr val="tx2">
                    <a:lumMod val="75000"/>
                  </a:schemeClr>
                </a:solidFill>
              </a:rPr>
              <a:t>لمزيد من التواصل</a:t>
            </a:r>
          </a:p>
          <a:p>
            <a:pPr marL="0" indent="0" algn="ctr">
              <a:buNone/>
            </a:pPr>
            <a:r>
              <a:rPr lang="en-US" sz="5800" b="1" dirty="0" smtClean="0"/>
              <a:t>Ragia.ebrahim@gmail.com</a:t>
            </a:r>
            <a:endParaRPr lang="ar-EG" sz="5800" b="1" dirty="0"/>
          </a:p>
        </p:txBody>
      </p:sp>
    </p:spTree>
    <p:extLst>
      <p:ext uri="{BB962C8B-B14F-4D97-AF65-F5344CB8AC3E}">
        <p14:creationId xmlns:p14="http://schemas.microsoft.com/office/powerpoint/2010/main" val="3098786192"/>
      </p:ext>
    </p:extLst>
  </p:cSld>
  <p:clrMapOvr>
    <a:masterClrMapping/>
  </p:clrMapOvr>
  <p:transition spd="slow" advTm="0">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7541</TotalTime>
  <Words>174</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 الإذاعات الموجهه المصرية</vt:lpstr>
      <vt:lpstr>خدمات شبكة الإذاعات الموجهة </vt:lpstr>
      <vt:lpstr> المناطق التي تغطيها الإذاعات الموجهة المصرية</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الفضائيات العربية</dc:title>
  <dc:creator>Horus</dc:creator>
  <cp:lastModifiedBy>Horus</cp:lastModifiedBy>
  <cp:revision>52</cp:revision>
  <dcterms:created xsi:type="dcterms:W3CDTF">2020-03-15T20:51:49Z</dcterms:created>
  <dcterms:modified xsi:type="dcterms:W3CDTF">2020-03-28T15:44:41Z</dcterms:modified>
</cp:coreProperties>
</file>